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58" r:id="rId7"/>
    <p:sldId id="269" r:id="rId8"/>
    <p:sldId id="259" r:id="rId9"/>
    <p:sldId id="279" r:id="rId10"/>
    <p:sldId id="260" r:id="rId11"/>
    <p:sldId id="281" r:id="rId12"/>
    <p:sldId id="280" r:id="rId13"/>
    <p:sldId id="270" r:id="rId14"/>
    <p:sldId id="264" r:id="rId15"/>
    <p:sldId id="271" r:id="rId16"/>
    <p:sldId id="274" r:id="rId17"/>
    <p:sldId id="265"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91" autoAdjust="0"/>
  </p:normalViewPr>
  <p:slideViewPr>
    <p:cSldViewPr snapToGrid="0" showGuides="1">
      <p:cViewPr varScale="1">
        <p:scale>
          <a:sx n="98" d="100"/>
          <a:sy n="98" d="100"/>
        </p:scale>
        <p:origin x="110" y="67"/>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10/25/2023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10/25/2023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0" y="2107415"/>
            <a:ext cx="11993731" cy="2281355"/>
          </a:xfrm>
        </p:spPr>
        <p:txBody>
          <a:bodyPr/>
          <a:lstStyle/>
          <a:p>
            <a:r>
              <a:rPr lang="en-US" sz="3000" dirty="0">
                <a:effectLst/>
                <a:latin typeface="Algerian" panose="04020705040A02060702" pitchFamily="82" charset="0"/>
              </a:rPr>
              <a:t>DETECTING MULTIPLE OBJECTS AND SMART NAVIGATION FOR VISUALLY IMPAIRED PEOPLE</a:t>
            </a:r>
            <a:endParaRPr lang="ru-RU" sz="3000" dirty="0"/>
          </a:p>
        </p:txBody>
      </p:sp>
      <p:sp>
        <p:nvSpPr>
          <p:cNvPr id="7" name="Text Placeholder 6">
            <a:extLst>
              <a:ext uri="{FF2B5EF4-FFF2-40B4-BE49-F238E27FC236}">
                <a16:creationId xmlns:a16="http://schemas.microsoft.com/office/drawing/2014/main" id="{C27F4C83-BF7E-5A94-D3AE-DD7737F11556}"/>
              </a:ext>
            </a:extLst>
          </p:cNvPr>
          <p:cNvSpPr>
            <a:spLocks noGrp="1"/>
          </p:cNvSpPr>
          <p:nvPr>
            <p:ph type="body" sz="quarter" idx="20"/>
          </p:nvPr>
        </p:nvSpPr>
        <p:spPr>
          <a:xfrm>
            <a:off x="2805378" y="4064353"/>
            <a:ext cx="6581243" cy="324417"/>
          </a:xfrm>
        </p:spPr>
        <p:txBody>
          <a:bodyPr/>
          <a:lstStyle/>
          <a:p>
            <a:r>
              <a:rPr lang="en-US" dirty="0">
                <a:solidFill>
                  <a:schemeClr val="bg1"/>
                </a:solidFill>
                <a:latin typeface="Bradley Hand ITC" panose="03070402050302030203" pitchFamily="66" charset="0"/>
              </a:rPr>
              <a:t>A NEXT STEP IN BRINGING LIGHT IN DARK</a:t>
            </a:r>
            <a:endParaRPr lang="en-IN" dirty="0">
              <a:solidFill>
                <a:schemeClr val="bg1"/>
              </a:solidFill>
              <a:latin typeface="Bradley Hand ITC" panose="03070402050302030203" pitchFamily="66" charset="0"/>
            </a:endParaRPr>
          </a:p>
        </p:txBody>
      </p:sp>
    </p:spTree>
    <p:extLst>
      <p:ext uri="{BB962C8B-B14F-4D97-AF65-F5344CB8AC3E}">
        <p14:creationId xmlns:p14="http://schemas.microsoft.com/office/powerpoint/2010/main" val="2142316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45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1241FC-A26B-D3CC-B139-DED1B3398683}"/>
              </a:ext>
            </a:extLst>
          </p:cNvPr>
          <p:cNvSpPr>
            <a:spLocks noGrp="1"/>
          </p:cNvSpPr>
          <p:nvPr>
            <p:ph type="sldNum" sz="quarter" idx="10"/>
          </p:nvPr>
        </p:nvSpPr>
        <p:spPr/>
        <p:txBody>
          <a:bodyPr/>
          <a:lstStyle/>
          <a:p>
            <a:fld id="{D495E168-DA5E-4888-8D8A-92B118324C14}" type="slidenum">
              <a:rPr lang="en-US" noProof="0" smtClean="0"/>
              <a:pPr/>
              <a:t>10</a:t>
            </a:fld>
            <a:endParaRPr lang="en-US" noProof="0" dirty="0"/>
          </a:p>
        </p:txBody>
      </p:sp>
      <p:sp>
        <p:nvSpPr>
          <p:cNvPr id="4" name="Title 3">
            <a:extLst>
              <a:ext uri="{FF2B5EF4-FFF2-40B4-BE49-F238E27FC236}">
                <a16:creationId xmlns:a16="http://schemas.microsoft.com/office/drawing/2014/main" id="{67D2C96F-3896-ABDD-AFFF-52BDD27BC626}"/>
              </a:ext>
            </a:extLst>
          </p:cNvPr>
          <p:cNvSpPr>
            <a:spLocks noGrp="1"/>
          </p:cNvSpPr>
          <p:nvPr>
            <p:ph type="title"/>
          </p:nvPr>
        </p:nvSpPr>
        <p:spPr/>
        <p:txBody>
          <a:bodyPr/>
          <a:lstStyle/>
          <a:p>
            <a:r>
              <a:rPr lang="en-US" dirty="0">
                <a:latin typeface="Algerian" panose="04020705040A02060702" pitchFamily="82" charset="0"/>
              </a:rPr>
              <a:t>Flow Diagram</a:t>
            </a:r>
            <a:endParaRPr lang="en-IN" dirty="0">
              <a:latin typeface="Algerian" panose="04020705040A02060702" pitchFamily="82" charset="0"/>
            </a:endParaRPr>
          </a:p>
        </p:txBody>
      </p:sp>
      <p:pic>
        <p:nvPicPr>
          <p:cNvPr id="6" name="Picture 5">
            <a:extLst>
              <a:ext uri="{FF2B5EF4-FFF2-40B4-BE49-F238E27FC236}">
                <a16:creationId xmlns:a16="http://schemas.microsoft.com/office/drawing/2014/main" id="{5F2B5DDC-6119-3146-8623-C815C6BB3D22}"/>
              </a:ext>
            </a:extLst>
          </p:cNvPr>
          <p:cNvPicPr>
            <a:picLocks noChangeAspect="1"/>
          </p:cNvPicPr>
          <p:nvPr/>
        </p:nvPicPr>
        <p:blipFill>
          <a:blip r:embed="rId2"/>
          <a:stretch>
            <a:fillRect/>
          </a:stretch>
        </p:blipFill>
        <p:spPr>
          <a:xfrm>
            <a:off x="3481527" y="1537606"/>
            <a:ext cx="5228946" cy="4580878"/>
          </a:xfrm>
          <a:prstGeom prst="rect">
            <a:avLst/>
          </a:prstGeom>
        </p:spPr>
      </p:pic>
    </p:spTree>
    <p:extLst>
      <p:ext uri="{BB962C8B-B14F-4D97-AF65-F5344CB8AC3E}">
        <p14:creationId xmlns:p14="http://schemas.microsoft.com/office/powerpoint/2010/main" val="465426819"/>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a:xfrm>
            <a:off x="838200" y="268874"/>
            <a:ext cx="10515600" cy="1088572"/>
          </a:xfrm>
        </p:spPr>
        <p:txBody>
          <a:bodyPr>
            <a:normAutofit/>
          </a:bodyPr>
          <a:lstStyle/>
          <a:p>
            <a:r>
              <a:rPr lang="en-US" sz="4000" dirty="0">
                <a:latin typeface="Algerian" panose="04020705040A02060702" pitchFamily="82" charset="0"/>
              </a:rPr>
              <a:t>How does this work?</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6" name="Picture 5">
            <a:extLst>
              <a:ext uri="{FF2B5EF4-FFF2-40B4-BE49-F238E27FC236}">
                <a16:creationId xmlns:a16="http://schemas.microsoft.com/office/drawing/2014/main" id="{5059FBA6-02ED-025D-B580-0443C0CFA630}"/>
              </a:ext>
            </a:extLst>
          </p:cNvPr>
          <p:cNvPicPr>
            <a:picLocks noChangeAspect="1"/>
          </p:cNvPicPr>
          <p:nvPr/>
        </p:nvPicPr>
        <p:blipFill>
          <a:blip r:embed="rId2"/>
          <a:stretch>
            <a:fillRect/>
          </a:stretch>
        </p:blipFill>
        <p:spPr>
          <a:xfrm>
            <a:off x="2141571" y="1174883"/>
            <a:ext cx="7908858" cy="4943601"/>
          </a:xfrm>
          <a:prstGeom prst="rect">
            <a:avLst/>
          </a:prstGeom>
        </p:spPr>
      </p:pic>
    </p:spTree>
    <p:extLst>
      <p:ext uri="{BB962C8B-B14F-4D97-AF65-F5344CB8AC3E}">
        <p14:creationId xmlns:p14="http://schemas.microsoft.com/office/powerpoint/2010/main" val="491993309"/>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26DEFD-DF63-AA37-1E06-8B33843A7DE9}"/>
              </a:ext>
            </a:extLst>
          </p:cNvPr>
          <p:cNvSpPr>
            <a:spLocks noGrp="1"/>
          </p:cNvSpPr>
          <p:nvPr>
            <p:ph type="sldNum" sz="quarter" idx="10"/>
          </p:nvPr>
        </p:nvSpPr>
        <p:spPr/>
        <p:txBody>
          <a:bodyPr/>
          <a:lstStyle/>
          <a:p>
            <a:fld id="{D495E168-DA5E-4888-8D8A-92B118324C14}" type="slidenum">
              <a:rPr lang="en-US" noProof="0" smtClean="0"/>
              <a:pPr/>
              <a:t>12</a:t>
            </a:fld>
            <a:endParaRPr lang="en-US" noProof="0" dirty="0"/>
          </a:p>
        </p:txBody>
      </p:sp>
      <p:sp>
        <p:nvSpPr>
          <p:cNvPr id="8" name="Title 7">
            <a:extLst>
              <a:ext uri="{FF2B5EF4-FFF2-40B4-BE49-F238E27FC236}">
                <a16:creationId xmlns:a16="http://schemas.microsoft.com/office/drawing/2014/main" id="{432F401D-F504-D1C0-F3CD-2FB06CDC0AFF}"/>
              </a:ext>
            </a:extLst>
          </p:cNvPr>
          <p:cNvSpPr>
            <a:spLocks noGrp="1"/>
          </p:cNvSpPr>
          <p:nvPr>
            <p:ph type="title"/>
          </p:nvPr>
        </p:nvSpPr>
        <p:spPr>
          <a:xfrm>
            <a:off x="838200" y="291299"/>
            <a:ext cx="10515600" cy="623101"/>
          </a:xfrm>
        </p:spPr>
        <p:txBody>
          <a:bodyPr>
            <a:normAutofit fontScale="90000"/>
          </a:bodyPr>
          <a:lstStyle/>
          <a:p>
            <a:r>
              <a:rPr lang="en-US" sz="4500" dirty="0">
                <a:latin typeface="Algerian" panose="04020705040A02060702" pitchFamily="82" charset="0"/>
              </a:rPr>
              <a:t>datasets</a:t>
            </a:r>
            <a:endParaRPr lang="en-IN" sz="4500" dirty="0">
              <a:latin typeface="Algerian" panose="04020705040A02060702" pitchFamily="82" charset="0"/>
            </a:endParaRPr>
          </a:p>
        </p:txBody>
      </p:sp>
      <p:pic>
        <p:nvPicPr>
          <p:cNvPr id="11" name="Content Placeholder 10">
            <a:extLst>
              <a:ext uri="{FF2B5EF4-FFF2-40B4-BE49-F238E27FC236}">
                <a16:creationId xmlns:a16="http://schemas.microsoft.com/office/drawing/2014/main" id="{B524605E-709B-CBFE-840A-7C4C08FE2B7B}"/>
              </a:ext>
            </a:extLst>
          </p:cNvPr>
          <p:cNvPicPr>
            <a:picLocks noGrp="1" noChangeAspect="1"/>
          </p:cNvPicPr>
          <p:nvPr>
            <p:ph idx="4294967295"/>
          </p:nvPr>
        </p:nvPicPr>
        <p:blipFill>
          <a:blip r:embed="rId2"/>
          <a:stretch>
            <a:fillRect/>
          </a:stretch>
        </p:blipFill>
        <p:spPr>
          <a:xfrm>
            <a:off x="2709169" y="987241"/>
            <a:ext cx="6773662" cy="5058451"/>
          </a:xfrm>
          <a:prstGeom prst="rect">
            <a:avLst/>
          </a:prstGeom>
        </p:spPr>
      </p:pic>
    </p:spTree>
    <p:extLst>
      <p:ext uri="{BB962C8B-B14F-4D97-AF65-F5344CB8AC3E}">
        <p14:creationId xmlns:p14="http://schemas.microsoft.com/office/powerpoint/2010/main" val="3054566818"/>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D3F7-E561-DADA-CEDB-FA3565E004F1}"/>
              </a:ext>
            </a:extLst>
          </p:cNvPr>
          <p:cNvSpPr>
            <a:spLocks noGrp="1"/>
          </p:cNvSpPr>
          <p:nvPr>
            <p:ph type="title"/>
          </p:nvPr>
        </p:nvSpPr>
        <p:spPr/>
        <p:txBody>
          <a:bodyPr/>
          <a:lstStyle/>
          <a:p>
            <a:r>
              <a:rPr lang="en-US" dirty="0">
                <a:latin typeface="Algerian" panose="04020705040A02060702" pitchFamily="82" charset="0"/>
              </a:rPr>
              <a:t>FUTURE WORK</a:t>
            </a:r>
            <a:endParaRPr lang="en-IN" dirty="0">
              <a:latin typeface="Algerian" panose="04020705040A02060702" pitchFamily="82" charset="0"/>
            </a:endParaRPr>
          </a:p>
        </p:txBody>
      </p:sp>
      <p:sp>
        <p:nvSpPr>
          <p:cNvPr id="3" name="Slide Number Placeholder 2">
            <a:extLst>
              <a:ext uri="{FF2B5EF4-FFF2-40B4-BE49-F238E27FC236}">
                <a16:creationId xmlns:a16="http://schemas.microsoft.com/office/drawing/2014/main" id="{6F740281-CC21-0AF5-96A3-E2C1A773DC78}"/>
              </a:ext>
            </a:extLst>
          </p:cNvPr>
          <p:cNvSpPr>
            <a:spLocks noGrp="1"/>
          </p:cNvSpPr>
          <p:nvPr>
            <p:ph type="sldNum" sz="quarter" idx="10"/>
          </p:nvPr>
        </p:nvSpPr>
        <p:spPr/>
        <p:txBody>
          <a:bodyPr/>
          <a:lstStyle/>
          <a:p>
            <a:fld id="{D495E168-DA5E-4888-8D8A-92B118324C14}" type="slidenum">
              <a:rPr lang="en-US" noProof="0" smtClean="0"/>
              <a:pPr/>
              <a:t>13</a:t>
            </a:fld>
            <a:endParaRPr lang="en-US" noProof="0" dirty="0"/>
          </a:p>
        </p:txBody>
      </p:sp>
      <p:sp>
        <p:nvSpPr>
          <p:cNvPr id="6" name="Text Placeholder 5">
            <a:extLst>
              <a:ext uri="{FF2B5EF4-FFF2-40B4-BE49-F238E27FC236}">
                <a16:creationId xmlns:a16="http://schemas.microsoft.com/office/drawing/2014/main" id="{4F7B7F37-9BEB-F809-745E-701F44FD2EC4}"/>
              </a:ext>
            </a:extLst>
          </p:cNvPr>
          <p:cNvSpPr>
            <a:spLocks noGrp="1"/>
          </p:cNvSpPr>
          <p:nvPr>
            <p:ph type="body" sz="quarter" idx="15"/>
          </p:nvPr>
        </p:nvSpPr>
        <p:spPr>
          <a:xfrm>
            <a:off x="838199" y="2583403"/>
            <a:ext cx="5288963" cy="3105342"/>
          </a:xfrm>
        </p:spPr>
        <p:txBody>
          <a:bodyPr>
            <a:normAutofit/>
          </a:bodyPr>
          <a:lstStyle/>
          <a:p>
            <a:pPr algn="just">
              <a:lnSpc>
                <a:spcPct val="100000"/>
              </a:lnSpc>
            </a:pPr>
            <a:r>
              <a:rPr lang="en-IN" sz="2800" baseline="30000" dirty="0">
                <a:effectLst/>
                <a:latin typeface="Times New Roman" panose="02020603050405020304" pitchFamily="18" charset="0"/>
                <a:ea typeface="Calibri" panose="020F0502020204030204" pitchFamily="34" charset="0"/>
                <a:cs typeface="Times New Roman" panose="02020603050405020304" pitchFamily="18" charset="0"/>
              </a:rPr>
              <a:t>Future work will focus on including more objects in the dataset, which can make the dataset more effective for assisting visually impaired people. It will be connected to more sensors that will detect, for example, the ground floor and other trajectories, which will provide a wider range of assistance to the visually impaired.</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0000"/>
              </a:lnSpc>
            </a:pPr>
            <a:endParaRPr lang="en-IN" sz="2800" dirty="0">
              <a:latin typeface="Comic Sans MS" panose="030F0702030302020204" pitchFamily="66" charset="0"/>
            </a:endParaRPr>
          </a:p>
        </p:txBody>
      </p:sp>
      <p:pic>
        <p:nvPicPr>
          <p:cNvPr id="4" name="Picture 4" descr="See the source image">
            <a:extLst>
              <a:ext uri="{FF2B5EF4-FFF2-40B4-BE49-F238E27FC236}">
                <a16:creationId xmlns:a16="http://schemas.microsoft.com/office/drawing/2014/main" id="{EE356C8E-F600-E0A2-35BD-4D3FD9070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482" y="2122114"/>
            <a:ext cx="5040067" cy="327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29239"/>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latin typeface="Algerian" panose="04020705040A02060702" pitchFamily="82" charset="0"/>
              </a:rPr>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a:xfrm>
            <a:off x="1064693" y="3027936"/>
            <a:ext cx="10090287" cy="606659"/>
          </a:xfrm>
        </p:spPr>
        <p:txBody>
          <a:bodyPr/>
          <a:lstStyle/>
          <a:p>
            <a:r>
              <a:rPr lang="en-US" dirty="0">
                <a:latin typeface="Algerian" panose="04020705040A02060702" pitchFamily="82" charset="0"/>
              </a:rPr>
              <a:t>LET THE LIGHT SHINE OUT OF DARKNESS</a:t>
            </a:r>
          </a:p>
        </p:txBody>
      </p:sp>
      <p:pic>
        <p:nvPicPr>
          <p:cNvPr id="2050" name="Picture 2" descr="See the source image">
            <a:extLst>
              <a:ext uri="{FF2B5EF4-FFF2-40B4-BE49-F238E27FC236}">
                <a16:creationId xmlns:a16="http://schemas.microsoft.com/office/drawing/2014/main" id="{BE9413BC-5CC5-9106-864A-0E392EFAB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6260" y="3752185"/>
            <a:ext cx="4059479" cy="2706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279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4221207"/>
            <a:ext cx="10515600" cy="493829"/>
          </a:xfrm>
        </p:spPr>
        <p:txBody>
          <a:bodyPr>
            <a:normAutofit fontScale="90000"/>
          </a:bodyPr>
          <a:lstStyle/>
          <a:p>
            <a:r>
              <a:rPr lang="en-US" sz="3000" dirty="0">
                <a:latin typeface="Algerian" panose="04020705040A02060702" pitchFamily="82" charset="0"/>
              </a:rPr>
              <a:t>PRESENTERS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831850" y="4942478"/>
            <a:ext cx="10515600" cy="1176006"/>
          </a:xfrm>
        </p:spPr>
        <p:txBody>
          <a:bodyPr>
            <a:normAutofit fontScale="92500" lnSpcReduction="10000"/>
          </a:bodyPr>
          <a:lstStyle/>
          <a:p>
            <a:r>
              <a:rPr lang="en-US" dirty="0">
                <a:latin typeface="Algerian" panose="04020705040A02060702" pitchFamily="82" charset="0"/>
              </a:rPr>
              <a:t>SRIDHAR S</a:t>
            </a:r>
          </a:p>
          <a:p>
            <a:r>
              <a:rPr lang="en-US" dirty="0">
                <a:latin typeface="Algerian" panose="04020705040A02060702" pitchFamily="82" charset="0"/>
              </a:rPr>
              <a:t>Shreenath V</a:t>
            </a:r>
          </a:p>
          <a:p>
            <a:r>
              <a:rPr lang="en-US" dirty="0">
                <a:latin typeface="Algerian" panose="04020705040A02060702" pitchFamily="82" charset="0"/>
              </a:rPr>
              <a:t>Sriram Siddharth </a:t>
            </a:r>
            <a:r>
              <a:rPr lang="en-US" dirty="0" err="1">
                <a:latin typeface="Algerian" panose="04020705040A02060702" pitchFamily="82" charset="0"/>
              </a:rPr>
              <a:t>dn</a:t>
            </a:r>
            <a:endParaRPr lang="en-US" dirty="0">
              <a:latin typeface="Algerian" panose="04020705040A02060702" pitchFamily="82" charset="0"/>
            </a:endParaRPr>
          </a:p>
        </p:txBody>
      </p:sp>
      <p:sp>
        <p:nvSpPr>
          <p:cNvPr id="6" name="TextBox 5">
            <a:extLst>
              <a:ext uri="{FF2B5EF4-FFF2-40B4-BE49-F238E27FC236}">
                <a16:creationId xmlns:a16="http://schemas.microsoft.com/office/drawing/2014/main" id="{4E8A50AF-54E4-4CCD-48BF-BC37CAC3D489}"/>
              </a:ext>
            </a:extLst>
          </p:cNvPr>
          <p:cNvSpPr txBox="1"/>
          <p:nvPr/>
        </p:nvSpPr>
        <p:spPr>
          <a:xfrm>
            <a:off x="2654422" y="3533082"/>
            <a:ext cx="8318377" cy="707886"/>
          </a:xfrm>
          <a:prstGeom prst="rect">
            <a:avLst/>
          </a:prstGeom>
          <a:noFill/>
        </p:spPr>
        <p:txBody>
          <a:bodyPr wrap="square" rtlCol="0">
            <a:spAutoFit/>
          </a:bodyPr>
          <a:lstStyle/>
          <a:p>
            <a:r>
              <a:rPr lang="en-US" sz="4000" dirty="0">
                <a:solidFill>
                  <a:schemeClr val="bg1"/>
                </a:solidFill>
                <a:latin typeface="Algerian" panose="04020705040A02060702" pitchFamily="82" charset="0"/>
              </a:rPr>
              <a:t>R.M.D ENGINEERING COLLEGE</a:t>
            </a:r>
            <a:endParaRPr lang="en-IN" sz="4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434389766"/>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5" name="Text Placeholder 4">
            <a:extLst>
              <a:ext uri="{FF2B5EF4-FFF2-40B4-BE49-F238E27FC236}">
                <a16:creationId xmlns:a16="http://schemas.microsoft.com/office/drawing/2014/main" id="{099A8D28-D968-408D-AA5E-1B16F071D7DF}"/>
              </a:ext>
            </a:extLst>
          </p:cNvPr>
          <p:cNvSpPr>
            <a:spLocks noGrp="1"/>
          </p:cNvSpPr>
          <p:nvPr>
            <p:ph idx="1"/>
          </p:nvPr>
        </p:nvSpPr>
        <p:spPr>
          <a:xfrm>
            <a:off x="660646" y="1949708"/>
            <a:ext cx="10605117" cy="4351338"/>
          </a:xfrm>
        </p:spPr>
        <p:txBody>
          <a:bodyPr>
            <a:normAutofit fontScale="85000" lnSpcReduction="20000"/>
          </a:bodyPr>
          <a:lstStyle/>
          <a:p>
            <a:r>
              <a:rPr lang="en-US" b="1" dirty="0">
                <a:latin typeface="Times New Roman" panose="02020603050405020304" pitchFamily="18" charset="0"/>
                <a:cs typeface="Times New Roman" panose="02020603050405020304" pitchFamily="18" charset="0"/>
              </a:rPr>
              <a:t>ABSTRACT</a:t>
            </a:r>
          </a:p>
          <a:p>
            <a:r>
              <a:rPr lang="en-US" b="1" dirty="0">
                <a:latin typeface="Times New Roman" panose="02020603050405020304" pitchFamily="18" charset="0"/>
                <a:cs typeface="Times New Roman" panose="02020603050405020304" pitchFamily="18" charset="0"/>
              </a:rPr>
              <a:t>WHAT IS YOLO V3?</a:t>
            </a:r>
          </a:p>
          <a:p>
            <a:r>
              <a:rPr lang="en-US" b="1" dirty="0">
                <a:latin typeface="Times New Roman" panose="02020603050405020304" pitchFamily="18" charset="0"/>
                <a:cs typeface="Times New Roman" panose="02020603050405020304" pitchFamily="18" charset="0"/>
              </a:rPr>
              <a:t>WHY YOLO?</a:t>
            </a:r>
          </a:p>
          <a:p>
            <a:r>
              <a:rPr lang="en-US" b="1" dirty="0">
                <a:latin typeface="Times New Roman" panose="02020603050405020304" pitchFamily="18" charset="0"/>
                <a:cs typeface="Times New Roman" panose="02020603050405020304" pitchFamily="18" charset="0"/>
              </a:rPr>
              <a:t>LITERATURE SURVEY</a:t>
            </a:r>
          </a:p>
          <a:p>
            <a:r>
              <a:rPr lang="en-US" b="1" dirty="0">
                <a:latin typeface="Times New Roman" panose="02020603050405020304" pitchFamily="18" charset="0"/>
                <a:cs typeface="Times New Roman" panose="02020603050405020304" pitchFamily="18" charset="0"/>
              </a:rPr>
              <a:t>COMPARISON &amp; COMPONENTS USED </a:t>
            </a:r>
          </a:p>
          <a:p>
            <a:r>
              <a:rPr lang="en-US" b="1" dirty="0">
                <a:latin typeface="Times New Roman" panose="02020603050405020304" pitchFamily="18" charset="0"/>
                <a:cs typeface="Times New Roman" panose="02020603050405020304" pitchFamily="18" charset="0"/>
              </a:rPr>
              <a:t>FLOW DIAGRAM</a:t>
            </a:r>
          </a:p>
          <a:p>
            <a:r>
              <a:rPr lang="en-US" b="1" dirty="0">
                <a:latin typeface="Times New Roman" panose="02020603050405020304" pitchFamily="18" charset="0"/>
                <a:cs typeface="Times New Roman" panose="02020603050405020304" pitchFamily="18" charset="0"/>
              </a:rPr>
              <a:t>HOW IT WORKS?</a:t>
            </a:r>
          </a:p>
          <a:p>
            <a:r>
              <a:rPr lang="en-US" b="1" dirty="0">
                <a:latin typeface="Times New Roman" panose="02020603050405020304" pitchFamily="18" charset="0"/>
                <a:cs typeface="Times New Roman" panose="02020603050405020304" pitchFamily="18" charset="0"/>
              </a:rPr>
              <a:t>EXPERIMENTS AND DATASETS</a:t>
            </a:r>
          </a:p>
          <a:p>
            <a:r>
              <a:rPr lang="en-US" b="1" dirty="0">
                <a:latin typeface="Times New Roman" panose="02020603050405020304" pitchFamily="18" charset="0"/>
                <a:cs typeface="Times New Roman" panose="02020603050405020304" pitchFamily="18" charset="0"/>
              </a:rPr>
              <a:t>SAMPLE WORK</a:t>
            </a:r>
          </a:p>
          <a:p>
            <a:r>
              <a:rPr lang="en-US" b="1" dirty="0">
                <a:latin typeface="Times New Roman" panose="02020603050405020304" pitchFamily="18" charset="0"/>
                <a:cs typeface="Times New Roman" panose="02020603050405020304" pitchFamily="18" charset="0"/>
              </a:rPr>
              <a:t>CONCLUSION</a:t>
            </a:r>
          </a:p>
          <a:p>
            <a:r>
              <a:rPr lang="en-US" b="1" dirty="0">
                <a:latin typeface="Times New Roman" panose="02020603050405020304" pitchFamily="18" charset="0"/>
                <a:cs typeface="Times New Roman" panose="02020603050405020304" pitchFamily="18" charset="0"/>
              </a:rPr>
              <a:t>FUTURE WORK</a:t>
            </a:r>
          </a:p>
        </p:txBody>
      </p:sp>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38200" y="825623"/>
            <a:ext cx="10515600" cy="865065"/>
          </a:xfrm>
        </p:spPr>
        <p:txBody>
          <a:bodyPr/>
          <a:lstStyle/>
          <a:p>
            <a:r>
              <a:rPr lang="en-US" dirty="0">
                <a:latin typeface="Algerian" panose="04020705040A02060702" pitchFamily="82" charset="0"/>
              </a:rPr>
              <a:t>AGENDA</a:t>
            </a:r>
          </a:p>
        </p:txBody>
      </p:sp>
      <p:pic>
        <p:nvPicPr>
          <p:cNvPr id="2050" name="Picture 2" descr="See the source image">
            <a:extLst>
              <a:ext uri="{FF2B5EF4-FFF2-40B4-BE49-F238E27FC236}">
                <a16:creationId xmlns:a16="http://schemas.microsoft.com/office/drawing/2014/main" id="{4A77EB7C-39D2-80F6-EBED-24C30580A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2438" y="1242619"/>
            <a:ext cx="4491362" cy="449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523618"/>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E094BE-94F1-E113-F133-6D8E6A014446}"/>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4" name="Content Placeholder 3">
            <a:extLst>
              <a:ext uri="{FF2B5EF4-FFF2-40B4-BE49-F238E27FC236}">
                <a16:creationId xmlns:a16="http://schemas.microsoft.com/office/drawing/2014/main" id="{142B2BC0-670C-558C-F100-4807615EB2E6}"/>
              </a:ext>
            </a:extLst>
          </p:cNvPr>
          <p:cNvSpPr>
            <a:spLocks noGrp="1"/>
          </p:cNvSpPr>
          <p:nvPr>
            <p:ph idx="1"/>
          </p:nvPr>
        </p:nvSpPr>
        <p:spPr>
          <a:xfrm>
            <a:off x="838200" y="1988597"/>
            <a:ext cx="6139649" cy="4188365"/>
          </a:xfrm>
        </p:spPr>
        <p:txBody>
          <a:bodyPr>
            <a:noAutofit/>
          </a:bodyPr>
          <a:lstStyle/>
          <a:p>
            <a:pPr algn="just"/>
            <a:r>
              <a:rPr lang="en-US" sz="1600" b="0" i="0" dirty="0">
                <a:effectLst/>
                <a:latin typeface="Times New Roman" panose="02020603050405020304" pitchFamily="18" charset="0"/>
                <a:cs typeface="Times New Roman" panose="02020603050405020304" pitchFamily="18" charset="0"/>
              </a:rPr>
              <a:t>This project aims to assist visually impaired people with the help of latest technology named YOLO, meaning You Only Look Once. </a:t>
            </a:r>
          </a:p>
          <a:p>
            <a:pPr algn="just"/>
            <a:r>
              <a:rPr lang="en-US" sz="1600" b="0" i="0" dirty="0">
                <a:effectLst/>
                <a:latin typeface="Times New Roman" panose="02020603050405020304" pitchFamily="18" charset="0"/>
                <a:cs typeface="Times New Roman" panose="02020603050405020304" pitchFamily="18" charset="0"/>
              </a:rPr>
              <a:t>This uses advanced RCNN techniques to classify objects. Classification of objects is facilitated with a set of weights given in the neural network. </a:t>
            </a:r>
          </a:p>
          <a:p>
            <a:pPr algn="just"/>
            <a:r>
              <a:rPr lang="en-US" sz="1600" b="0" i="0" dirty="0">
                <a:effectLst/>
                <a:latin typeface="Times New Roman" panose="02020603050405020304" pitchFamily="18" charset="0"/>
                <a:cs typeface="Times New Roman" panose="02020603050405020304" pitchFamily="18" charset="0"/>
              </a:rPr>
              <a:t>These weights are used in the visual recognition model made using RCNN. With this, we get a model ready to be tested for object detection. </a:t>
            </a:r>
          </a:p>
          <a:p>
            <a:pPr algn="just"/>
            <a:r>
              <a:rPr lang="en-US" sz="1600" b="0" i="0" dirty="0">
                <a:effectLst/>
                <a:latin typeface="Times New Roman" panose="02020603050405020304" pitchFamily="18" charset="0"/>
                <a:cs typeface="Times New Roman" panose="02020603050405020304" pitchFamily="18" charset="0"/>
              </a:rPr>
              <a:t>The webcam gives the video input in frames and then we detect objects in the surroundings what the frame has capture. </a:t>
            </a:r>
          </a:p>
          <a:p>
            <a:pPr algn="just"/>
            <a:r>
              <a:rPr lang="en-US" sz="1600" b="0" i="0" dirty="0">
                <a:effectLst/>
                <a:latin typeface="Times New Roman" panose="02020603050405020304" pitchFamily="18" charset="0"/>
                <a:cs typeface="Times New Roman" panose="02020603050405020304" pitchFamily="18" charset="0"/>
              </a:rPr>
              <a:t>Now with what we capture, we give it to a text-to-speech library in python and we get the output voice in the speaker so that the visually impaired person can know what object lies in his surroundings. </a:t>
            </a:r>
          </a:p>
          <a:p>
            <a:pPr algn="just"/>
            <a:r>
              <a:rPr lang="en-US" sz="1600" b="0" i="0" dirty="0">
                <a:effectLst/>
                <a:latin typeface="Times New Roman" panose="02020603050405020304" pitchFamily="18" charset="0"/>
                <a:cs typeface="Times New Roman" panose="02020603050405020304" pitchFamily="18" charset="0"/>
              </a:rPr>
              <a:t>Additionally, we use microphone to get the input from the user and tell him whether the object is there in his vicinity or not.</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4">
            <a:extLst>
              <a:ext uri="{FF2B5EF4-FFF2-40B4-BE49-F238E27FC236}">
                <a16:creationId xmlns:a16="http://schemas.microsoft.com/office/drawing/2014/main" id="{1BCDACEC-5D63-F1B3-8FD4-1FB0392A64A7}"/>
              </a:ext>
            </a:extLst>
          </p:cNvPr>
          <p:cNvSpPr>
            <a:spLocks noGrp="1"/>
          </p:cNvSpPr>
          <p:nvPr>
            <p:ph type="title"/>
          </p:nvPr>
        </p:nvSpPr>
        <p:spPr>
          <a:xfrm>
            <a:off x="838200" y="681038"/>
            <a:ext cx="10515600" cy="1009650"/>
          </a:xfrm>
        </p:spPr>
        <p:txBody>
          <a:bodyPr/>
          <a:lstStyle/>
          <a:p>
            <a:r>
              <a:rPr lang="en-US" dirty="0">
                <a:latin typeface="Algerian" panose="04020705040A02060702" pitchFamily="82" charset="0"/>
              </a:rPr>
              <a:t>ABSTRACT</a:t>
            </a:r>
            <a:endParaRPr lang="en-IN" dirty="0">
              <a:latin typeface="Algerian" panose="04020705040A02060702" pitchFamily="82" charset="0"/>
            </a:endParaRPr>
          </a:p>
        </p:txBody>
      </p:sp>
      <p:pic>
        <p:nvPicPr>
          <p:cNvPr id="3" name="Picture 2" descr="See the source image">
            <a:extLst>
              <a:ext uri="{FF2B5EF4-FFF2-40B4-BE49-F238E27FC236}">
                <a16:creationId xmlns:a16="http://schemas.microsoft.com/office/drawing/2014/main" id="{B52C6A4C-7EE8-387D-01AA-7D35AA074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1014" y="1690688"/>
            <a:ext cx="4849914" cy="451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98141"/>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lstStyle/>
          <a:p>
            <a:r>
              <a:rPr lang="en-US" dirty="0">
                <a:latin typeface="Algerian" panose="04020705040A02060702" pitchFamily="82" charset="0"/>
              </a:rPr>
              <a:t>WHAT IS YOLO?</a:t>
            </a:r>
          </a:p>
        </p:txBody>
      </p:sp>
      <p:pic>
        <p:nvPicPr>
          <p:cNvPr id="4" name="Picture 3">
            <a:extLst>
              <a:ext uri="{FF2B5EF4-FFF2-40B4-BE49-F238E27FC236}">
                <a16:creationId xmlns:a16="http://schemas.microsoft.com/office/drawing/2014/main" id="{E5FDF04B-9225-3C9F-4587-2BE437F3E5C0}"/>
              </a:ext>
            </a:extLst>
          </p:cNvPr>
          <p:cNvPicPr>
            <a:picLocks noChangeAspect="1"/>
          </p:cNvPicPr>
          <p:nvPr/>
        </p:nvPicPr>
        <p:blipFill>
          <a:blip r:embed="rId2"/>
          <a:stretch>
            <a:fillRect/>
          </a:stretch>
        </p:blipFill>
        <p:spPr>
          <a:xfrm>
            <a:off x="711693" y="1787710"/>
            <a:ext cx="10768614" cy="4705165"/>
          </a:xfrm>
          <a:prstGeom prst="rect">
            <a:avLst/>
          </a:prstGeom>
        </p:spPr>
      </p:pic>
      <p:sp>
        <p:nvSpPr>
          <p:cNvPr id="5" name="Rectangle 4">
            <a:extLst>
              <a:ext uri="{FF2B5EF4-FFF2-40B4-BE49-F238E27FC236}">
                <a16:creationId xmlns:a16="http://schemas.microsoft.com/office/drawing/2014/main" id="{10B00F8C-A61E-1318-D66B-52881B4D229C}"/>
              </a:ext>
            </a:extLst>
          </p:cNvPr>
          <p:cNvSpPr/>
          <p:nvPr/>
        </p:nvSpPr>
        <p:spPr>
          <a:xfrm>
            <a:off x="2827168" y="2999511"/>
            <a:ext cx="6537664" cy="2281562"/>
          </a:xfrm>
          <a:prstGeom prst="rect">
            <a:avLst/>
          </a:prstGeom>
          <a:solidFill>
            <a:schemeClr val="bg1"/>
          </a:solidFill>
          <a:ln w="12700" cap="flat">
            <a:solidFill>
              <a:schemeClr val="bg1"/>
            </a:solidFill>
            <a:prstDash val="solid"/>
            <a:miter/>
          </a:ln>
        </p:spPr>
        <p:txBody>
          <a:bodyPr rtlCol="0" anchor="ctr"/>
          <a:lstStyle/>
          <a:p>
            <a:pPr algn="l"/>
            <a:endParaRPr lang="en-IN" dirty="0"/>
          </a:p>
        </p:txBody>
      </p:sp>
      <p:sp>
        <p:nvSpPr>
          <p:cNvPr id="6" name="TextBox 5">
            <a:extLst>
              <a:ext uri="{FF2B5EF4-FFF2-40B4-BE49-F238E27FC236}">
                <a16:creationId xmlns:a16="http://schemas.microsoft.com/office/drawing/2014/main" id="{BBD6FEE1-B305-D4E2-35AB-C75BF7C3F8BE}"/>
              </a:ext>
            </a:extLst>
          </p:cNvPr>
          <p:cNvSpPr txBox="1"/>
          <p:nvPr/>
        </p:nvSpPr>
        <p:spPr>
          <a:xfrm>
            <a:off x="2867487" y="3524435"/>
            <a:ext cx="6457026" cy="1754326"/>
          </a:xfrm>
          <a:prstGeom prst="rect">
            <a:avLst/>
          </a:prstGeom>
          <a:noFill/>
        </p:spPr>
        <p:txBody>
          <a:bodyPr wrap="square" rtlCol="0">
            <a:spAutoFit/>
          </a:bodyPr>
          <a:lstStyle/>
          <a:p>
            <a:pPr algn="just"/>
            <a:r>
              <a:rPr lang="en-US" sz="1800" b="1" dirty="0">
                <a:latin typeface="Times New Roman" panose="02020603050405020304" pitchFamily="18" charset="0"/>
                <a:cs typeface="Times New Roman" panose="02020603050405020304" pitchFamily="18" charset="0"/>
              </a:rPr>
              <a:t>You Only Look Once(YOLO) is a popular real time object detection algorithm. It combines what was once a multi-step process, using a single neural network to perform both classification and prediction of bounding boxes for detecting objects</a:t>
            </a:r>
            <a:endParaRPr lang="en-IN" sz="1800" b="1" dirty="0">
              <a:latin typeface="Times New Roman" panose="02020603050405020304" pitchFamily="18" charset="0"/>
              <a:cs typeface="Times New Roman" panose="02020603050405020304" pitchFamily="18" charset="0"/>
            </a:endParaRPr>
          </a:p>
          <a:p>
            <a:pPr algn="just"/>
            <a:endParaRPr lang="en-IN" b="1" dirty="0"/>
          </a:p>
        </p:txBody>
      </p:sp>
    </p:spTree>
    <p:extLst>
      <p:ext uri="{BB962C8B-B14F-4D97-AF65-F5344CB8AC3E}">
        <p14:creationId xmlns:p14="http://schemas.microsoft.com/office/powerpoint/2010/main" val="2636584484"/>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2DBF-0597-43D8-74DA-930F8BBFB684}"/>
              </a:ext>
            </a:extLst>
          </p:cNvPr>
          <p:cNvSpPr>
            <a:spLocks noGrp="1"/>
          </p:cNvSpPr>
          <p:nvPr>
            <p:ph type="sldNum" sz="quarter" idx="10"/>
          </p:nvPr>
        </p:nvSpPr>
        <p:spPr/>
        <p:txBody>
          <a:bodyPr/>
          <a:lstStyle/>
          <a:p>
            <a:fld id="{D495E168-DA5E-4888-8D8A-92B118324C14}" type="slidenum">
              <a:rPr lang="en-US" noProof="0" smtClean="0"/>
              <a:pPr/>
              <a:t>6</a:t>
            </a:fld>
            <a:endParaRPr lang="en-US" noProof="0" dirty="0"/>
          </a:p>
        </p:txBody>
      </p:sp>
      <p:sp>
        <p:nvSpPr>
          <p:cNvPr id="4" name="Title 3">
            <a:extLst>
              <a:ext uri="{FF2B5EF4-FFF2-40B4-BE49-F238E27FC236}">
                <a16:creationId xmlns:a16="http://schemas.microsoft.com/office/drawing/2014/main" id="{EE6E8C59-F59E-0FDD-B0CE-E638AAD958D7}"/>
              </a:ext>
            </a:extLst>
          </p:cNvPr>
          <p:cNvSpPr>
            <a:spLocks noGrp="1"/>
          </p:cNvSpPr>
          <p:nvPr>
            <p:ph type="title"/>
          </p:nvPr>
        </p:nvSpPr>
        <p:spPr/>
        <p:txBody>
          <a:bodyPr/>
          <a:lstStyle/>
          <a:p>
            <a:r>
              <a:rPr lang="en-US" dirty="0">
                <a:latin typeface="Algerian" panose="04020705040A02060702" pitchFamily="82" charset="0"/>
              </a:rPr>
              <a:t>WHY YOLO?</a:t>
            </a:r>
            <a:endParaRPr lang="en-IN" dirty="0">
              <a:latin typeface="Algerian" panose="04020705040A02060702" pitchFamily="82" charset="0"/>
            </a:endParaRPr>
          </a:p>
        </p:txBody>
      </p:sp>
      <p:pic>
        <p:nvPicPr>
          <p:cNvPr id="5" name="Content Placeholder 7">
            <a:extLst>
              <a:ext uri="{FF2B5EF4-FFF2-40B4-BE49-F238E27FC236}">
                <a16:creationId xmlns:a16="http://schemas.microsoft.com/office/drawing/2014/main" id="{A9B6683C-484B-2711-5FF0-E58104AD8B6B}"/>
              </a:ext>
            </a:extLst>
          </p:cNvPr>
          <p:cNvPicPr>
            <a:picLocks noChangeAspect="1"/>
          </p:cNvPicPr>
          <p:nvPr/>
        </p:nvPicPr>
        <p:blipFill>
          <a:blip r:embed="rId2"/>
          <a:stretch>
            <a:fillRect/>
          </a:stretch>
        </p:blipFill>
        <p:spPr>
          <a:xfrm>
            <a:off x="1207363" y="3621933"/>
            <a:ext cx="10049522" cy="2399395"/>
          </a:xfrm>
          <a:prstGeom prst="rect">
            <a:avLst/>
          </a:prstGeom>
        </p:spPr>
      </p:pic>
      <p:sp>
        <p:nvSpPr>
          <p:cNvPr id="6" name="Oval 5">
            <a:extLst>
              <a:ext uri="{FF2B5EF4-FFF2-40B4-BE49-F238E27FC236}">
                <a16:creationId xmlns:a16="http://schemas.microsoft.com/office/drawing/2014/main" id="{D025D7B4-4BE3-B4C0-5ED1-C25D60A4CD33}"/>
              </a:ext>
            </a:extLst>
          </p:cNvPr>
          <p:cNvSpPr/>
          <p:nvPr/>
        </p:nvSpPr>
        <p:spPr>
          <a:xfrm>
            <a:off x="1313895" y="1944209"/>
            <a:ext cx="2059620" cy="1571347"/>
          </a:xfrm>
          <a:prstGeom prst="ellipse">
            <a:avLst/>
          </a:prstGeom>
          <a:solidFill>
            <a:schemeClr val="bg1"/>
          </a:solidFill>
          <a:ln w="12700" cap="flat">
            <a:noFill/>
            <a:prstDash val="solid"/>
            <a:miter/>
          </a:ln>
        </p:spPr>
        <p:txBody>
          <a:bodyPr rtlCol="0" anchor="ctr"/>
          <a:lstStyle/>
          <a:p>
            <a:pPr algn="ctr"/>
            <a:r>
              <a:rPr lang="en-US" sz="2200" dirty="0">
                <a:latin typeface="Algerian" panose="04020705040A02060702" pitchFamily="82" charset="0"/>
              </a:rPr>
              <a:t>FASTER</a:t>
            </a:r>
            <a:endParaRPr lang="en-IN" sz="2200" dirty="0">
              <a:latin typeface="Algerian" panose="04020705040A02060702" pitchFamily="82" charset="0"/>
            </a:endParaRPr>
          </a:p>
        </p:txBody>
      </p:sp>
      <p:sp>
        <p:nvSpPr>
          <p:cNvPr id="7" name="Oval 6">
            <a:extLst>
              <a:ext uri="{FF2B5EF4-FFF2-40B4-BE49-F238E27FC236}">
                <a16:creationId xmlns:a16="http://schemas.microsoft.com/office/drawing/2014/main" id="{C431AD2D-CE6A-6AC2-9391-47E2D309B902}"/>
              </a:ext>
            </a:extLst>
          </p:cNvPr>
          <p:cNvSpPr/>
          <p:nvPr/>
        </p:nvSpPr>
        <p:spPr>
          <a:xfrm>
            <a:off x="8559553" y="1941170"/>
            <a:ext cx="2059620" cy="1571347"/>
          </a:xfrm>
          <a:prstGeom prst="ellipse">
            <a:avLst/>
          </a:prstGeom>
          <a:solidFill>
            <a:schemeClr val="bg1"/>
          </a:solidFill>
          <a:ln w="12700" cap="flat">
            <a:noFill/>
            <a:prstDash val="solid"/>
            <a:miter/>
          </a:ln>
        </p:spPr>
        <p:txBody>
          <a:bodyPr rtlCol="0" anchor="ctr"/>
          <a:lstStyle/>
          <a:p>
            <a:pPr algn="ctr"/>
            <a:r>
              <a:rPr lang="en-US" dirty="0">
                <a:latin typeface="Algerian" panose="04020705040A02060702" pitchFamily="82" charset="0"/>
              </a:rPr>
              <a:t>PROCESS FRAMES AT 45FPS</a:t>
            </a:r>
            <a:endParaRPr lang="en-IN" dirty="0">
              <a:latin typeface="Algerian" panose="04020705040A02060702" pitchFamily="82" charset="0"/>
            </a:endParaRPr>
          </a:p>
        </p:txBody>
      </p:sp>
      <p:sp>
        <p:nvSpPr>
          <p:cNvPr id="8" name="Oval 7">
            <a:extLst>
              <a:ext uri="{FF2B5EF4-FFF2-40B4-BE49-F238E27FC236}">
                <a16:creationId xmlns:a16="http://schemas.microsoft.com/office/drawing/2014/main" id="{5CE9503C-68AB-043B-8F33-871EFBC8D55A}"/>
              </a:ext>
            </a:extLst>
          </p:cNvPr>
          <p:cNvSpPr/>
          <p:nvPr/>
        </p:nvSpPr>
        <p:spPr>
          <a:xfrm>
            <a:off x="4577918" y="1941169"/>
            <a:ext cx="3036163" cy="1571347"/>
          </a:xfrm>
          <a:prstGeom prst="ellipse">
            <a:avLst/>
          </a:prstGeom>
          <a:solidFill>
            <a:schemeClr val="bg1"/>
          </a:solidFill>
          <a:ln w="12700" cap="flat">
            <a:noFill/>
            <a:prstDash val="solid"/>
            <a:miter/>
          </a:ln>
        </p:spPr>
        <p:txBody>
          <a:bodyPr rtlCol="0" anchor="ctr"/>
          <a:lstStyle/>
          <a:p>
            <a:pPr algn="ctr"/>
            <a:r>
              <a:rPr lang="en-US" sz="1600" dirty="0">
                <a:latin typeface="Algerian" panose="04020705040A02060702" pitchFamily="82" charset="0"/>
              </a:rPr>
              <a:t>HIGHLY GENERALISED NETWORK</a:t>
            </a:r>
            <a:endParaRPr lang="en-IN" sz="1600" dirty="0">
              <a:latin typeface="Algerian" panose="04020705040A02060702" pitchFamily="82" charset="0"/>
            </a:endParaRPr>
          </a:p>
        </p:txBody>
      </p:sp>
    </p:spTree>
    <p:extLst>
      <p:ext uri="{BB962C8B-B14F-4D97-AF65-F5344CB8AC3E}">
        <p14:creationId xmlns:p14="http://schemas.microsoft.com/office/powerpoint/2010/main" val="2570869924"/>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latin typeface="Algerian" panose="04020705040A02060702" pitchFamily="82" charset="0"/>
              </a:rPr>
              <a:t>LITERATURE SURVEY</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7</a:t>
            </a:fld>
            <a:endParaRPr lang="en-US" dirty="0"/>
          </a:p>
        </p:txBody>
      </p:sp>
      <p:graphicFrame>
        <p:nvGraphicFramePr>
          <p:cNvPr id="21" name="Table 21">
            <a:extLst>
              <a:ext uri="{FF2B5EF4-FFF2-40B4-BE49-F238E27FC236}">
                <a16:creationId xmlns:a16="http://schemas.microsoft.com/office/drawing/2014/main" id="{18F6405A-82A0-28C6-216F-A1962B2ED373}"/>
              </a:ext>
            </a:extLst>
          </p:cNvPr>
          <p:cNvGraphicFramePr>
            <a:graphicFrameLocks noGrp="1"/>
          </p:cNvGraphicFramePr>
          <p:nvPr>
            <p:extLst>
              <p:ext uri="{D42A27DB-BD31-4B8C-83A1-F6EECF244321}">
                <p14:modId xmlns:p14="http://schemas.microsoft.com/office/powerpoint/2010/main" val="3709629487"/>
              </p:ext>
            </p:extLst>
          </p:nvPr>
        </p:nvGraphicFramePr>
        <p:xfrm>
          <a:off x="1127464" y="2219417"/>
          <a:ext cx="10102788" cy="2793454"/>
        </p:xfrm>
        <a:graphic>
          <a:graphicData uri="http://schemas.openxmlformats.org/drawingml/2006/table">
            <a:tbl>
              <a:tblPr firstRow="1" bandRow="1">
                <a:tableStyleId>{69C7853C-536D-4A76-A0AE-DD22124D55A5}</a:tableStyleId>
              </a:tblPr>
              <a:tblGrid>
                <a:gridCol w="3367596">
                  <a:extLst>
                    <a:ext uri="{9D8B030D-6E8A-4147-A177-3AD203B41FA5}">
                      <a16:colId xmlns:a16="http://schemas.microsoft.com/office/drawing/2014/main" val="2291330419"/>
                    </a:ext>
                  </a:extLst>
                </a:gridCol>
                <a:gridCol w="3367596">
                  <a:extLst>
                    <a:ext uri="{9D8B030D-6E8A-4147-A177-3AD203B41FA5}">
                      <a16:colId xmlns:a16="http://schemas.microsoft.com/office/drawing/2014/main" val="4101791491"/>
                    </a:ext>
                  </a:extLst>
                </a:gridCol>
                <a:gridCol w="3367596">
                  <a:extLst>
                    <a:ext uri="{9D8B030D-6E8A-4147-A177-3AD203B41FA5}">
                      <a16:colId xmlns:a16="http://schemas.microsoft.com/office/drawing/2014/main" val="1354710082"/>
                    </a:ext>
                  </a:extLst>
                </a:gridCol>
              </a:tblGrid>
              <a:tr h="559294">
                <a:tc>
                  <a:txBody>
                    <a:bodyPr/>
                    <a:lstStyle/>
                    <a:p>
                      <a:pPr algn="ctr"/>
                      <a:r>
                        <a:rPr lang="en-US" dirty="0"/>
                        <a:t>METHODS</a:t>
                      </a:r>
                      <a:endParaRPr lang="en-IN" dirty="0"/>
                    </a:p>
                  </a:txBody>
                  <a:tcPr/>
                </a:tc>
                <a:tc>
                  <a:txBody>
                    <a:bodyPr/>
                    <a:lstStyle/>
                    <a:p>
                      <a:pPr algn="ctr"/>
                      <a:r>
                        <a:rPr lang="en-US" dirty="0"/>
                        <a:t>TESTING ACCURACY</a:t>
                      </a:r>
                      <a:endParaRPr lang="en-IN" dirty="0"/>
                    </a:p>
                  </a:txBody>
                  <a:tcPr/>
                </a:tc>
                <a:tc>
                  <a:txBody>
                    <a:bodyPr/>
                    <a:lstStyle/>
                    <a:p>
                      <a:pPr algn="ctr"/>
                      <a:r>
                        <a:rPr lang="en-US" dirty="0"/>
                        <a:t>FRAME PROCESSING TIME</a:t>
                      </a:r>
                      <a:endParaRPr lang="en-IN" dirty="0"/>
                    </a:p>
                  </a:txBody>
                  <a:tcPr/>
                </a:tc>
                <a:extLst>
                  <a:ext uri="{0D108BD9-81ED-4DB2-BD59-A6C34878D82A}">
                    <a16:rowId xmlns:a16="http://schemas.microsoft.com/office/drawing/2014/main" val="996324138"/>
                  </a:ext>
                </a:extLst>
              </a:tr>
              <a:tr h="558540">
                <a:tc>
                  <a:txBody>
                    <a:bodyPr/>
                    <a:lstStyle/>
                    <a:p>
                      <a:r>
                        <a:rPr lang="en-US" dirty="0"/>
                        <a:t>ALEXNET</a:t>
                      </a:r>
                      <a:endParaRPr lang="en-IN" dirty="0"/>
                    </a:p>
                  </a:txBody>
                  <a:tcPr/>
                </a:tc>
                <a:tc>
                  <a:txBody>
                    <a:bodyPr/>
                    <a:lstStyle/>
                    <a:p>
                      <a:r>
                        <a:rPr lang="en-US" dirty="0"/>
                        <a:t>83.39</a:t>
                      </a:r>
                      <a:endParaRPr lang="en-IN" dirty="0"/>
                    </a:p>
                  </a:txBody>
                  <a:tcPr/>
                </a:tc>
                <a:tc>
                  <a:txBody>
                    <a:bodyPr/>
                    <a:lstStyle/>
                    <a:p>
                      <a:r>
                        <a:rPr lang="en-US" dirty="0"/>
                        <a:t>0.275S</a:t>
                      </a:r>
                      <a:endParaRPr lang="en-IN" dirty="0"/>
                    </a:p>
                  </a:txBody>
                  <a:tcPr/>
                </a:tc>
                <a:extLst>
                  <a:ext uri="{0D108BD9-81ED-4DB2-BD59-A6C34878D82A}">
                    <a16:rowId xmlns:a16="http://schemas.microsoft.com/office/drawing/2014/main" val="739941931"/>
                  </a:ext>
                </a:extLst>
              </a:tr>
              <a:tr h="558540">
                <a:tc>
                  <a:txBody>
                    <a:bodyPr/>
                    <a:lstStyle/>
                    <a:p>
                      <a:r>
                        <a:rPr lang="en-US" dirty="0"/>
                        <a:t>VGG-16</a:t>
                      </a:r>
                      <a:endParaRPr lang="en-IN" dirty="0"/>
                    </a:p>
                  </a:txBody>
                  <a:tcPr/>
                </a:tc>
                <a:tc>
                  <a:txBody>
                    <a:bodyPr/>
                    <a:lstStyle/>
                    <a:p>
                      <a:r>
                        <a:rPr lang="en-US" dirty="0"/>
                        <a:t>86.80</a:t>
                      </a:r>
                      <a:endParaRPr lang="en-IN" dirty="0"/>
                    </a:p>
                  </a:txBody>
                  <a:tcPr/>
                </a:tc>
                <a:tc>
                  <a:txBody>
                    <a:bodyPr/>
                    <a:lstStyle/>
                    <a:p>
                      <a:r>
                        <a:rPr lang="en-US" dirty="0"/>
                        <a:t>0.53S</a:t>
                      </a:r>
                      <a:endParaRPr lang="en-IN" dirty="0"/>
                    </a:p>
                  </a:txBody>
                  <a:tcPr/>
                </a:tc>
                <a:extLst>
                  <a:ext uri="{0D108BD9-81ED-4DB2-BD59-A6C34878D82A}">
                    <a16:rowId xmlns:a16="http://schemas.microsoft.com/office/drawing/2014/main" val="859437857"/>
                  </a:ext>
                </a:extLst>
              </a:tr>
              <a:tr h="558540">
                <a:tc>
                  <a:txBody>
                    <a:bodyPr/>
                    <a:lstStyle/>
                    <a:p>
                      <a:r>
                        <a:rPr lang="en-US" dirty="0"/>
                        <a:t>VGG-19</a:t>
                      </a:r>
                      <a:endParaRPr lang="en-IN" dirty="0"/>
                    </a:p>
                  </a:txBody>
                  <a:tcPr/>
                </a:tc>
                <a:tc>
                  <a:txBody>
                    <a:bodyPr/>
                    <a:lstStyle/>
                    <a:p>
                      <a:r>
                        <a:rPr lang="en-US" dirty="0"/>
                        <a:t>90.21</a:t>
                      </a:r>
                      <a:endParaRPr lang="en-IN" dirty="0"/>
                    </a:p>
                  </a:txBody>
                  <a:tcPr/>
                </a:tc>
                <a:tc>
                  <a:txBody>
                    <a:bodyPr/>
                    <a:lstStyle/>
                    <a:p>
                      <a:r>
                        <a:rPr lang="en-US" dirty="0"/>
                        <a:t>0.39S</a:t>
                      </a:r>
                      <a:endParaRPr lang="en-IN" dirty="0"/>
                    </a:p>
                  </a:txBody>
                  <a:tcPr/>
                </a:tc>
                <a:extLst>
                  <a:ext uri="{0D108BD9-81ED-4DB2-BD59-A6C34878D82A}">
                    <a16:rowId xmlns:a16="http://schemas.microsoft.com/office/drawing/2014/main" val="1645633431"/>
                  </a:ext>
                </a:extLst>
              </a:tr>
              <a:tr h="558540">
                <a:tc>
                  <a:txBody>
                    <a:bodyPr/>
                    <a:lstStyle/>
                    <a:p>
                      <a:r>
                        <a:rPr lang="en-US" dirty="0"/>
                        <a:t>YOLO-V3</a:t>
                      </a:r>
                      <a:endParaRPr lang="en-IN" dirty="0"/>
                    </a:p>
                  </a:txBody>
                  <a:tcPr/>
                </a:tc>
                <a:tc>
                  <a:txBody>
                    <a:bodyPr/>
                    <a:lstStyle/>
                    <a:p>
                      <a:r>
                        <a:rPr lang="en-US" dirty="0"/>
                        <a:t>95.19</a:t>
                      </a:r>
                      <a:endParaRPr lang="en-IN" dirty="0"/>
                    </a:p>
                  </a:txBody>
                  <a:tcPr/>
                </a:tc>
                <a:tc>
                  <a:txBody>
                    <a:bodyPr/>
                    <a:lstStyle/>
                    <a:p>
                      <a:r>
                        <a:rPr lang="en-US" dirty="0"/>
                        <a:t>0.1S</a:t>
                      </a:r>
                      <a:endParaRPr lang="en-IN" dirty="0"/>
                    </a:p>
                  </a:txBody>
                  <a:tcPr/>
                </a:tc>
                <a:extLst>
                  <a:ext uri="{0D108BD9-81ED-4DB2-BD59-A6C34878D82A}">
                    <a16:rowId xmlns:a16="http://schemas.microsoft.com/office/drawing/2014/main" val="265680732"/>
                  </a:ext>
                </a:extLst>
              </a:tr>
            </a:tbl>
          </a:graphicData>
        </a:graphic>
      </p:graphicFrame>
    </p:spTree>
    <p:extLst>
      <p:ext uri="{BB962C8B-B14F-4D97-AF65-F5344CB8AC3E}">
        <p14:creationId xmlns:p14="http://schemas.microsoft.com/office/powerpoint/2010/main" val="18768004"/>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4E5D7-81B3-788E-D143-6AEA30A00555}"/>
              </a:ext>
            </a:extLst>
          </p:cNvPr>
          <p:cNvSpPr>
            <a:spLocks noGrp="1"/>
          </p:cNvSpPr>
          <p:nvPr>
            <p:ph type="sldNum" sz="quarter" idx="10"/>
          </p:nvPr>
        </p:nvSpPr>
        <p:spPr/>
        <p:txBody>
          <a:bodyPr/>
          <a:lstStyle/>
          <a:p>
            <a:fld id="{D495E168-DA5E-4888-8D8A-92B118324C14}" type="slidenum">
              <a:rPr lang="en-US" noProof="0" smtClean="0"/>
              <a:pPr/>
              <a:t>8</a:t>
            </a:fld>
            <a:endParaRPr lang="en-US" noProof="0" dirty="0"/>
          </a:p>
        </p:txBody>
      </p:sp>
      <p:sp>
        <p:nvSpPr>
          <p:cNvPr id="7" name="Title 6">
            <a:extLst>
              <a:ext uri="{FF2B5EF4-FFF2-40B4-BE49-F238E27FC236}">
                <a16:creationId xmlns:a16="http://schemas.microsoft.com/office/drawing/2014/main" id="{E61C40E1-0219-6079-9140-55E26368D876}"/>
              </a:ext>
            </a:extLst>
          </p:cNvPr>
          <p:cNvSpPr>
            <a:spLocks noGrp="1"/>
          </p:cNvSpPr>
          <p:nvPr>
            <p:ph type="title"/>
          </p:nvPr>
        </p:nvSpPr>
        <p:spPr/>
        <p:txBody>
          <a:bodyPr/>
          <a:lstStyle/>
          <a:p>
            <a:r>
              <a:rPr lang="en-US" dirty="0">
                <a:latin typeface="Algerian" panose="04020705040A02060702" pitchFamily="82" charset="0"/>
              </a:rPr>
              <a:t>COMPARISON</a:t>
            </a:r>
            <a:endParaRPr lang="en-IN" dirty="0">
              <a:latin typeface="Algerian" panose="04020705040A02060702" pitchFamily="82" charset="0"/>
            </a:endParaRPr>
          </a:p>
        </p:txBody>
      </p:sp>
      <p:pic>
        <p:nvPicPr>
          <p:cNvPr id="1026" name="Picture 2">
            <a:extLst>
              <a:ext uri="{FF2B5EF4-FFF2-40B4-BE49-F238E27FC236}">
                <a16:creationId xmlns:a16="http://schemas.microsoft.com/office/drawing/2014/main" id="{C1AA6913-CF18-42B3-E969-538777B8054A}"/>
              </a:ext>
            </a:extLst>
          </p:cNvPr>
          <p:cNvPicPr>
            <a:picLocks noGrp="1" noChangeAspect="1" noChangeArrowheads="1"/>
          </p:cNvPicPr>
          <p:nvPr>
            <p:ph type="media" sz="quarter" idx="17"/>
          </p:nvPr>
        </p:nvPicPr>
        <p:blipFill>
          <a:blip r:embed="rId2">
            <a:extLst>
              <a:ext uri="{28A0092B-C50C-407E-A947-70E740481C1C}">
                <a14:useLocalDpi xmlns:a14="http://schemas.microsoft.com/office/drawing/2010/main" val="0"/>
              </a:ext>
            </a:extLst>
          </a:blip>
          <a:srcRect/>
          <a:stretch>
            <a:fillRect/>
          </a:stretch>
        </p:blipFill>
        <p:spPr bwMode="auto">
          <a:xfrm>
            <a:off x="2796466" y="1748260"/>
            <a:ext cx="5769503"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556965"/>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14207-B22D-1F14-9CD5-3536050ABF0E}"/>
              </a:ext>
            </a:extLst>
          </p:cNvPr>
          <p:cNvSpPr>
            <a:spLocks noGrp="1"/>
          </p:cNvSpPr>
          <p:nvPr>
            <p:ph type="sldNum" sz="quarter" idx="10"/>
          </p:nvPr>
        </p:nvSpPr>
        <p:spPr/>
        <p:txBody>
          <a:bodyPr/>
          <a:lstStyle/>
          <a:p>
            <a:fld id="{D495E168-DA5E-4888-8D8A-92B118324C14}" type="slidenum">
              <a:rPr lang="en-US" noProof="0" smtClean="0"/>
              <a:pPr/>
              <a:t>9</a:t>
            </a:fld>
            <a:endParaRPr lang="en-US" noProof="0" dirty="0"/>
          </a:p>
        </p:txBody>
      </p:sp>
      <p:sp>
        <p:nvSpPr>
          <p:cNvPr id="4" name="Title 3">
            <a:extLst>
              <a:ext uri="{FF2B5EF4-FFF2-40B4-BE49-F238E27FC236}">
                <a16:creationId xmlns:a16="http://schemas.microsoft.com/office/drawing/2014/main" id="{CB93DCD3-A155-C2EA-1557-F42F6871E525}"/>
              </a:ext>
            </a:extLst>
          </p:cNvPr>
          <p:cNvSpPr>
            <a:spLocks noGrp="1"/>
          </p:cNvSpPr>
          <p:nvPr>
            <p:ph type="title"/>
          </p:nvPr>
        </p:nvSpPr>
        <p:spPr/>
        <p:txBody>
          <a:bodyPr>
            <a:normAutofit/>
          </a:bodyPr>
          <a:lstStyle/>
          <a:p>
            <a:r>
              <a:rPr lang="en-US" dirty="0"/>
              <a:t>COMPONENTS USED</a:t>
            </a:r>
            <a:endParaRPr lang="en-IN" dirty="0"/>
          </a:p>
        </p:txBody>
      </p:sp>
      <p:sp>
        <p:nvSpPr>
          <p:cNvPr id="5" name="TextBox 4">
            <a:extLst>
              <a:ext uri="{FF2B5EF4-FFF2-40B4-BE49-F238E27FC236}">
                <a16:creationId xmlns:a16="http://schemas.microsoft.com/office/drawing/2014/main" id="{AA033339-6F48-7EC1-2D3B-4496DB145A66}"/>
              </a:ext>
            </a:extLst>
          </p:cNvPr>
          <p:cNvSpPr txBox="1"/>
          <p:nvPr/>
        </p:nvSpPr>
        <p:spPr>
          <a:xfrm>
            <a:off x="2868967" y="2157274"/>
            <a:ext cx="6454066" cy="3170099"/>
          </a:xfrm>
          <a:prstGeom prst="rect">
            <a:avLst/>
          </a:prstGeom>
          <a:noFill/>
        </p:spPr>
        <p:txBody>
          <a:bodyPr wrap="square" rtlCol="0">
            <a:spAutoFit/>
          </a:bodyPr>
          <a:lstStyle/>
          <a:p>
            <a:pPr marL="342900" indent="-342900" algn="ctr">
              <a:buFont typeface="+mj-lt"/>
              <a:buAutoNum type="arabicPeriod"/>
            </a:pPr>
            <a:r>
              <a:rPr lang="en-US" sz="2500" dirty="0">
                <a:solidFill>
                  <a:schemeClr val="bg1"/>
                </a:solidFill>
                <a:latin typeface="Castellar" panose="020A0402060406010301" pitchFamily="18" charset="0"/>
              </a:rPr>
              <a:t>RASPBERRY PI</a:t>
            </a:r>
          </a:p>
          <a:p>
            <a:pPr marL="342900" indent="-342900" algn="ctr">
              <a:buFont typeface="+mj-lt"/>
              <a:buAutoNum type="arabicPeriod"/>
            </a:pPr>
            <a:r>
              <a:rPr lang="en-US" sz="2500" dirty="0">
                <a:solidFill>
                  <a:schemeClr val="bg1"/>
                </a:solidFill>
                <a:latin typeface="Castellar" panose="020A0402060406010301" pitchFamily="18" charset="0"/>
              </a:rPr>
              <a:t>KEYBOARD</a:t>
            </a:r>
          </a:p>
          <a:p>
            <a:pPr marL="342900" indent="-342900" algn="ctr">
              <a:buFont typeface="+mj-lt"/>
              <a:buAutoNum type="arabicPeriod"/>
            </a:pPr>
            <a:r>
              <a:rPr lang="en-US" sz="2500" dirty="0">
                <a:solidFill>
                  <a:schemeClr val="bg1"/>
                </a:solidFill>
                <a:latin typeface="Castellar" panose="020A0402060406010301" pitchFamily="18" charset="0"/>
              </a:rPr>
              <a:t>SPECTACLES</a:t>
            </a:r>
          </a:p>
          <a:p>
            <a:pPr marL="342900" indent="-342900" algn="ctr">
              <a:buFont typeface="+mj-lt"/>
              <a:buAutoNum type="arabicPeriod"/>
            </a:pPr>
            <a:r>
              <a:rPr lang="en-US" sz="2500" dirty="0">
                <a:solidFill>
                  <a:schemeClr val="bg1"/>
                </a:solidFill>
                <a:latin typeface="Castellar" panose="020A0402060406010301" pitchFamily="18" charset="0"/>
              </a:rPr>
              <a:t>LAPTOP</a:t>
            </a:r>
          </a:p>
          <a:p>
            <a:pPr marL="342900" indent="-342900" algn="ctr">
              <a:buFont typeface="+mj-lt"/>
              <a:buAutoNum type="arabicPeriod"/>
            </a:pPr>
            <a:r>
              <a:rPr lang="en-US" sz="2500" dirty="0">
                <a:solidFill>
                  <a:schemeClr val="bg1"/>
                </a:solidFill>
                <a:latin typeface="Castellar" panose="020A0402060406010301" pitchFamily="18" charset="0"/>
              </a:rPr>
              <a:t>WEB CAM</a:t>
            </a:r>
          </a:p>
          <a:p>
            <a:pPr marL="342900" indent="-342900" algn="ctr">
              <a:buFont typeface="+mj-lt"/>
              <a:buAutoNum type="arabicPeriod"/>
            </a:pPr>
            <a:r>
              <a:rPr lang="en-US" sz="2500" dirty="0">
                <a:solidFill>
                  <a:schemeClr val="bg1"/>
                </a:solidFill>
                <a:latin typeface="Castellar" panose="020A0402060406010301" pitchFamily="18" charset="0"/>
              </a:rPr>
              <a:t>PYTHON IDLE</a:t>
            </a:r>
          </a:p>
          <a:p>
            <a:pPr marL="342900" indent="-342900" algn="ctr">
              <a:buFont typeface="+mj-lt"/>
              <a:buAutoNum type="arabicPeriod"/>
            </a:pPr>
            <a:r>
              <a:rPr lang="en-US" sz="2500" dirty="0">
                <a:solidFill>
                  <a:schemeClr val="bg1"/>
                </a:solidFill>
                <a:latin typeface="Castellar" panose="020A0402060406010301" pitchFamily="18" charset="0"/>
              </a:rPr>
              <a:t>SPEAKER</a:t>
            </a:r>
          </a:p>
          <a:p>
            <a:pPr marL="342900" indent="-342900" algn="ctr">
              <a:buFont typeface="+mj-lt"/>
              <a:buAutoNum type="arabicPeriod"/>
            </a:pPr>
            <a:r>
              <a:rPr lang="en-US" sz="2500" dirty="0">
                <a:solidFill>
                  <a:schemeClr val="bg1"/>
                </a:solidFill>
                <a:latin typeface="Castellar" panose="020A0402060406010301" pitchFamily="18" charset="0"/>
              </a:rPr>
              <a:t>DISTANCE SENSOR</a:t>
            </a:r>
          </a:p>
        </p:txBody>
      </p:sp>
    </p:spTree>
    <p:extLst>
      <p:ext uri="{BB962C8B-B14F-4D97-AF65-F5344CB8AC3E}">
        <p14:creationId xmlns:p14="http://schemas.microsoft.com/office/powerpoint/2010/main" val="920621649"/>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290</TotalTime>
  <Words>410</Words>
  <Application>Microsoft Office PowerPoint</Application>
  <PresentationFormat>Widescreen</PresentationFormat>
  <Paragraphs>77</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Algerian</vt:lpstr>
      <vt:lpstr>Arial</vt:lpstr>
      <vt:lpstr>Bradley Hand ITC</vt:lpstr>
      <vt:lpstr>Calibri</vt:lpstr>
      <vt:lpstr>Castellar</vt:lpstr>
      <vt:lpstr>Comic Sans MS</vt:lpstr>
      <vt:lpstr>Franklin Gothic Book</vt:lpstr>
      <vt:lpstr>Gill Sans MT</vt:lpstr>
      <vt:lpstr>Times New Roman</vt:lpstr>
      <vt:lpstr>Office Theme</vt:lpstr>
      <vt:lpstr>DETECTING MULTIPLE OBJECTS AND SMART NAVIGATION FOR VISUALLY IMPAIRED PEOPLE</vt:lpstr>
      <vt:lpstr>PRESENTERS</vt:lpstr>
      <vt:lpstr>AGENDA</vt:lpstr>
      <vt:lpstr>ABSTRACT</vt:lpstr>
      <vt:lpstr>WHAT IS YOLO?</vt:lpstr>
      <vt:lpstr>WHY YOLO?</vt:lpstr>
      <vt:lpstr>LITERATURE SURVEY</vt:lpstr>
      <vt:lpstr>COMPARISON</vt:lpstr>
      <vt:lpstr>COMPONENTS USED</vt:lpstr>
      <vt:lpstr>Flow Diagram</vt:lpstr>
      <vt:lpstr>How does this work?</vt:lpstr>
      <vt:lpstr>datasets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MULTIPLE OBJECTS AND SMART NAVIGATION FOR VISUALLY IMPAIRED PEOPLE</dc:title>
  <dc:creator>Sridhar Suresh Kumar</dc:creator>
  <cp:lastModifiedBy>Shreenath V</cp:lastModifiedBy>
  <cp:revision>34</cp:revision>
  <dcterms:created xsi:type="dcterms:W3CDTF">2022-10-27T18:31:26Z</dcterms:created>
  <dcterms:modified xsi:type="dcterms:W3CDTF">2023-10-25T12:45:25Z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